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446" y="138"/>
      </p:cViewPr>
      <p:guideLst>
        <p:guide orient="horz" pos="2160"/>
        <p:guide pos="3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E2B4E-D6D0-4054-8ADB-1DC5D00648A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52F3-ED8B-45F6-8798-C89890A281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1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16798" indent="-275692" defTabSz="920504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02766" indent="-220553" defTabSz="920504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543873" indent="-220553" defTabSz="920504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1984980" indent="-220553" defTabSz="920504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426086" indent="-220553" defTabSz="920504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867193" indent="-220553" defTabSz="920504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308299" indent="-220553" defTabSz="920504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749406" indent="-220553" defTabSz="920504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hangingPunct="1"/>
            <a:fld id="{101C6FDA-80D0-4D04-A76B-5C4F31CB1B8B}" type="slidenum">
              <a:rPr lang="en-US" altLang="ja-JP" sz="1200">
                <a:solidFill>
                  <a:prstClr val="black"/>
                </a:solidFill>
                <a:ea typeface="ＭＳ Ｐゴシック" pitchFamily="50" charset="-128"/>
              </a:rPr>
              <a:pPr eaLnBrk="1" hangingPunct="1"/>
              <a:t>1</a:t>
            </a:fld>
            <a:endParaRPr lang="en-US" altLang="ja-JP" sz="120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2625"/>
            <a:ext cx="4956175" cy="34321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7" tIns="46028" rIns="92057" bIns="46028"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2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1795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5676-F179-424E-B68A-C3AE40189E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4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8183-8376-4D47-9CF5-FE7A1E7577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1754-797E-4E44-82CD-54E96754DD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6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EE83-39F6-49E9-8609-43E95762399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827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7448-215C-4853-844B-8157E7AA29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2780-C351-427A-B1E7-BE93F50C5E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D5F6-351A-4CA9-9FEE-F70A856694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5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E7769-32AD-49E8-9383-8AFA458BC9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1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CA87-7D35-4870-AF0F-0BF21ED1D4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0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8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5637-CFF6-46B0-BB0B-C098F42859D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3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6E97-1B01-454C-84B3-F6EEC47617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D4229-62A0-47F7-AAFB-F0C0B95EEE46}" type="slidenum">
              <a:rPr lang="en-US" altLang="ja-JP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pic>
        <p:nvPicPr>
          <p:cNvPr id="9" name="Picture 4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3773"/>
          <a:stretch>
            <a:fillRect/>
          </a:stretch>
        </p:blipFill>
        <p:spPr bwMode="auto">
          <a:xfrm>
            <a:off x="9318803" y="1594"/>
            <a:ext cx="588567" cy="5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7"/>
          <p:cNvSpPr txBox="1">
            <a:spLocks noChangeArrowheads="1"/>
          </p:cNvSpPr>
          <p:nvPr/>
        </p:nvSpPr>
        <p:spPr bwMode="auto">
          <a:xfrm>
            <a:off x="328945" y="100601"/>
            <a:ext cx="331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MEO</a:t>
            </a:r>
            <a:r>
              <a:rPr lang="ja-JP" altLang="en-US" sz="16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対策（</a:t>
            </a:r>
            <a:r>
              <a:rPr lang="en-US" altLang="ja-JP" sz="16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Google</a:t>
            </a:r>
            <a:r>
              <a:rPr lang="ja-JP" altLang="en-US" sz="16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マップ上位表示化）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571280"/>
            <a:ext cx="9890447" cy="913504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Google</a:t>
            </a:r>
            <a:r>
              <a:rPr lang="ja-JP" altLang="en-US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にて「地域名</a:t>
            </a:r>
            <a:r>
              <a:rPr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＿</a:t>
            </a:r>
            <a:r>
              <a:rPr lang="ja-JP" altLang="en-US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サービス名」　「地域名＿商品名」等、ご希望の</a:t>
            </a:r>
            <a:r>
              <a:rPr lang="en-US" altLang="ja-JP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4</a:t>
            </a:r>
            <a:r>
              <a:rPr lang="ja-JP" altLang="en-US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キーワードを選定頂き、上記キーワードで検索時に、貴店をマップの</a:t>
            </a:r>
            <a:r>
              <a:rPr lang="en-US" altLang="ja-JP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3</a:t>
            </a:r>
            <a:r>
              <a:rPr lang="ja-JP" altLang="en-US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枠内に表示させるサービスです。</a:t>
            </a:r>
            <a:r>
              <a:rPr lang="en-US" altLang="ja-JP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MEO</a:t>
            </a:r>
            <a:r>
              <a:rPr lang="ja-JP" altLang="en-US" sz="14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対策を行うことによって、表示回数が増加、認知度が高まることで、興味を持つユーザーが増え、必然的に行動に促すことに繋がっていきます。</a:t>
            </a:r>
          </a:p>
        </p:txBody>
      </p:sp>
      <p:sp>
        <p:nvSpPr>
          <p:cNvPr id="20" name="Shape 242"/>
          <p:cNvSpPr/>
          <p:nvPr/>
        </p:nvSpPr>
        <p:spPr>
          <a:xfrm>
            <a:off x="7113240" y="1693921"/>
            <a:ext cx="2146588" cy="4904011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EB1F7C1-8449-4C41-BA09-90E6ED99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82" y="2398288"/>
            <a:ext cx="1822293" cy="3470035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8FDD20B-7F10-4610-AA5A-0909694DA1D0}"/>
              </a:ext>
            </a:extLst>
          </p:cNvPr>
          <p:cNvSpPr/>
          <p:nvPr/>
        </p:nvSpPr>
        <p:spPr>
          <a:xfrm>
            <a:off x="7280415" y="4437692"/>
            <a:ext cx="1802570" cy="69762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7967252" y="4005644"/>
            <a:ext cx="1728192" cy="504056"/>
          </a:xfrm>
          <a:prstGeom prst="wedgeRoundRectCallout">
            <a:avLst>
              <a:gd name="adj1" fmla="val -37695"/>
              <a:gd name="adj2" fmla="val 80845"/>
              <a:gd name="adj3" fmla="val 16667"/>
            </a:avLst>
          </a:pr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貴店が表示されます！</a:t>
            </a:r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B7D64D3-AB86-4DD1-BB5B-203362174524}"/>
              </a:ext>
            </a:extLst>
          </p:cNvPr>
          <p:cNvSpPr/>
          <p:nvPr/>
        </p:nvSpPr>
        <p:spPr>
          <a:xfrm>
            <a:off x="200472" y="1683965"/>
            <a:ext cx="3071885" cy="4289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2534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ご提供プラン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B7D64D3-AB86-4DD1-BB5B-203362174524}"/>
              </a:ext>
            </a:extLst>
          </p:cNvPr>
          <p:cNvSpPr/>
          <p:nvPr/>
        </p:nvSpPr>
        <p:spPr>
          <a:xfrm>
            <a:off x="7175164" y="5135320"/>
            <a:ext cx="2000634" cy="7495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2534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早いもの勝ち！</a:t>
            </a:r>
            <a:endParaRPr kumimoji="1" lang="en-US" altLang="ja-JP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534"/>
              </a:lnSpc>
            </a:pPr>
            <a:r>
              <a:rPr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今人気の</a:t>
            </a:r>
            <a:r>
              <a:rPr lang="en-US" altLang="ja-JP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Google</a:t>
            </a:r>
            <a:r>
              <a:rPr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マップ集客</a:t>
            </a:r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472" y="2188021"/>
            <a:ext cx="613501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○月額固定型・・・　</a:t>
            </a:r>
            <a:r>
              <a:rPr kumimoji="1" lang="en-US" altLang="ja-JP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\35,000/</a:t>
            </a:r>
            <a:r>
              <a:rPr kumimoji="1"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月額</a:t>
            </a:r>
            <a:endParaRPr lang="en-US" altLang="ja-JP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○成果報酬型・・・　</a:t>
            </a:r>
            <a:r>
              <a:rPr kumimoji="1" lang="en-US" altLang="ja-JP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\</a:t>
            </a:r>
            <a:r>
              <a:rPr lang="en-US" altLang="ja-JP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en-US" altLang="ja-JP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,000/</a:t>
            </a: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日額</a:t>
            </a:r>
            <a:endParaRPr kumimoji="1" lang="en-US" altLang="ja-JP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表示成功率</a:t>
            </a:r>
            <a:r>
              <a:rPr kumimoji="1" lang="ja-JP" altLang="en-US" sz="14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en-US" altLang="ja-JP" b="1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90%</a:t>
            </a:r>
          </a:p>
          <a:p>
            <a:r>
              <a:rPr lang="en-US" altLang="ja-JP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割以上の店舗様が施策開始から</a:t>
            </a:r>
            <a:r>
              <a:rPr lang="en-US" altLang="ja-JP" b="1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b="1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か月以内</a:t>
            </a:r>
            <a:r>
              <a:rPr lang="ja-JP" altLang="en-US" sz="16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に表示成功しています。</a:t>
            </a:r>
            <a:endParaRPr lang="en-US" altLang="ja-JP" sz="1600" u="sng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ご契約期間（月額）：</a:t>
            </a:r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年契約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ご契約期間（成果）：成果達成後</a:t>
            </a: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ヶ月後の月末まで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初回満了後は</a:t>
            </a: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ヶ月毎の自動更新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成果対象：対策キーワードの</a:t>
            </a:r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つの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内、</a:t>
            </a:r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つ以上が上位表示</a:t>
            </a:r>
            <a:endParaRPr kumimoji="1" lang="ja-JP" altLang="en-US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62662" y="6597932"/>
            <a:ext cx="1104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画像はイメージです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7D64D3-AB86-4DD1-BB5B-203362174524}"/>
              </a:ext>
            </a:extLst>
          </p:cNvPr>
          <p:cNvSpPr/>
          <p:nvPr/>
        </p:nvSpPr>
        <p:spPr>
          <a:xfrm>
            <a:off x="200473" y="4492277"/>
            <a:ext cx="2376264" cy="4289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2534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主なクライアント様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AutoShape 2" descr="ãé£²é£åº ã¤ã©ã¹ããç½é»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4" descr="ãé£²é£åº ã¤ã©ã¹ããç½é»ãã®ç»åæ¤ç´¢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00472" y="500213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0472" y="4924325"/>
            <a:ext cx="1919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○飲食店</a:t>
            </a:r>
            <a:endParaRPr kumimoji="1"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○エステサロン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○リラクゼーションサロン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○美容室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ネイルサロン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○医療機関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○宿泊施設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7D64D3-AB86-4DD1-BB5B-203362174524}"/>
              </a:ext>
            </a:extLst>
          </p:cNvPr>
          <p:cNvSpPr/>
          <p:nvPr/>
        </p:nvSpPr>
        <p:spPr>
          <a:xfrm>
            <a:off x="2864768" y="4492277"/>
            <a:ext cx="3168352" cy="4289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2534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お客様に導入いただいた背景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64768" y="4923165"/>
            <a:ext cx="4233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．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SEO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よりも施策費用が安く費用対効果が高そうだった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．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スマホユーザー向けの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WEB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集客を重要視していた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1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．</a:t>
            </a: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競合が自社店舗より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も高い位置に表示されていた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kumimoji="1" lang="ja-JP" altLang="en-US" sz="1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．</a:t>
            </a: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店舗の持つ予算内で他施策よりも始めやすかった</a:t>
            </a:r>
            <a:endParaRPr kumimoji="1"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96842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wrap="square" lIns="0" tIns="0" rIns="0" bIns="0" rtlCol="0" anchor="ctr"/>
      <a:lstStyle>
        <a:defPPr algn="ctr">
          <a:defRPr kumimoji="1">
            <a:latin typeface="HGPｺﾞｼｯｸM" panose="020B0600000000000000" pitchFamily="50" charset="-128"/>
            <a:ea typeface="HGPｺﾞｼｯｸM" panose="020B0600000000000000" pitchFamily="50" charset="-128"/>
          </a:defRPr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283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HGPｺﾞｼｯｸM</vt:lpstr>
      <vt:lpstr>メイリオ</vt:lpstr>
      <vt:lpstr>Arial</vt:lpstr>
      <vt:lpstr>Calibri</vt:lpstr>
      <vt:lpstr>2_標準デザイン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maeta</dc:creator>
  <cp:lastModifiedBy>山本</cp:lastModifiedBy>
  <cp:revision>12</cp:revision>
  <dcterms:created xsi:type="dcterms:W3CDTF">2019-06-14T01:08:12Z</dcterms:created>
  <dcterms:modified xsi:type="dcterms:W3CDTF">2021-03-30T05:02:08Z</dcterms:modified>
</cp:coreProperties>
</file>